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317" r:id="rId3"/>
    <p:sldId id="314" r:id="rId4"/>
    <p:sldId id="315" r:id="rId5"/>
    <p:sldId id="322" r:id="rId6"/>
    <p:sldId id="324" r:id="rId7"/>
    <p:sldId id="326" r:id="rId8"/>
    <p:sldId id="323" r:id="rId9"/>
    <p:sldId id="325" r:id="rId10"/>
    <p:sldId id="327" r:id="rId11"/>
    <p:sldId id="316" r:id="rId12"/>
    <p:sldId id="318" r:id="rId13"/>
    <p:sldId id="328" r:id="rId14"/>
    <p:sldId id="329" r:id="rId1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7F"/>
    <a:srgbClr val="ED6847"/>
    <a:srgbClr val="0B43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409" autoAdjust="0"/>
  </p:normalViewPr>
  <p:slideViewPr>
    <p:cSldViewPr snapToGrid="0" snapToObjects="1">
      <p:cViewPr varScale="1">
        <p:scale>
          <a:sx n="83" d="100"/>
          <a:sy n="83" d="100"/>
        </p:scale>
        <p:origin x="800"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39" d="100"/>
          <a:sy n="139" d="100"/>
        </p:scale>
        <p:origin x="-43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ABB9-6C60-AD49-AFD8-7A78E01A1670}" type="datetimeFigureOut">
              <a:rPr lang="nl-NL" smtClean="0"/>
              <a:t>15-7-2022</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98231-DBFC-2747-943B-0F1933D47510}" type="slidenum">
              <a:rPr lang="nl-NL" smtClean="0"/>
              <a:t>‹#›</a:t>
            </a:fld>
            <a:endParaRPr lang="nl-NL" dirty="0"/>
          </a:p>
        </p:txBody>
      </p:sp>
    </p:spTree>
    <p:extLst>
      <p:ext uri="{BB962C8B-B14F-4D97-AF65-F5344CB8AC3E}">
        <p14:creationId xmlns:p14="http://schemas.microsoft.com/office/powerpoint/2010/main" val="1408969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C98231-DBFC-2747-943B-0F1933D47510}" type="slidenum">
              <a:rPr lang="nl-NL" smtClean="0"/>
              <a:t>1</a:t>
            </a:fld>
            <a:endParaRPr lang="nl-NL"/>
          </a:p>
        </p:txBody>
      </p:sp>
    </p:spTree>
    <p:extLst>
      <p:ext uri="{BB962C8B-B14F-4D97-AF65-F5344CB8AC3E}">
        <p14:creationId xmlns:p14="http://schemas.microsoft.com/office/powerpoint/2010/main" val="297329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Titelstijl van model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88546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387970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41721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215536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180908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3231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8" name="Tijdelijke aanduiding voor voettekst 7"/>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9" name="Tijdelijke aanduiding voor dianummer 8"/>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7039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4" name="Tijdelijke aanduiding voor voettekst 3"/>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5" name="Tijdelijke aanduiding voor dianummer 4"/>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91592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3" name="Tijdelijke aanduiding voor voettekst 2"/>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4" name="Tijdelijke aanduiding voor dianummer 3"/>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363703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389206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B57AAA20-6EF0-5E4A-BED7-7D0C90429A5A}" type="datetimeFigureOut">
              <a:rPr lang="nl-NL" smtClean="0"/>
              <a:t>15-7-2022</a:t>
            </a:fld>
            <a:endParaRPr lang="nl-NL" dirty="0"/>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dirty="0"/>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AA438BB6-8246-7A46-9535-0250968C3B33}" type="slidenum">
              <a:rPr lang="nl-NL" smtClean="0"/>
              <a:t>‹#›</a:t>
            </a:fld>
            <a:endParaRPr lang="nl-NL" dirty="0"/>
          </a:p>
        </p:txBody>
      </p:sp>
    </p:spTree>
    <p:extLst>
      <p:ext uri="{BB962C8B-B14F-4D97-AF65-F5344CB8AC3E}">
        <p14:creationId xmlns:p14="http://schemas.microsoft.com/office/powerpoint/2010/main" val="300216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39653" cy="5143500"/>
          </a:xfrm>
          <a:prstGeom prst="rect">
            <a:avLst/>
          </a:prstGeom>
        </p:spPr>
      </p:pic>
      <p:sp>
        <p:nvSpPr>
          <p:cNvPr id="2" name="Tijdelijke aanduiding voor titel 1"/>
          <p:cNvSpPr>
            <a:spLocks noGrp="1"/>
          </p:cNvSpPr>
          <p:nvPr>
            <p:ph type="title"/>
          </p:nvPr>
        </p:nvSpPr>
        <p:spPr>
          <a:xfrm>
            <a:off x="457200" y="-54085"/>
            <a:ext cx="8229600" cy="85725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5595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800" kern="1200">
          <a:solidFill>
            <a:srgbClr val="0B4353"/>
          </a:solidFill>
          <a:latin typeface="+mj-lt"/>
          <a:ea typeface="+mj-ea"/>
          <a:cs typeface="+mj-cs"/>
        </a:defRPr>
      </a:lvl1pPr>
    </p:titleStyle>
    <p:bodyStyle>
      <a:lvl1pPr marL="342900" indent="-342900" algn="l" defTabSz="457200" rtl="0" eaLnBrk="1" latinLnBrk="0" hangingPunct="1">
        <a:spcBef>
          <a:spcPct val="20000"/>
        </a:spcBef>
        <a:buSzPct val="100000"/>
        <a:buFontTx/>
        <a:buBlip>
          <a:blip r:embed="rId14"/>
        </a:buBlip>
        <a:defRPr sz="3200" kern="1200">
          <a:solidFill>
            <a:srgbClr val="0B435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435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B435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B435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B43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 y="0"/>
            <a:ext cx="9150400" cy="5149547"/>
          </a:xfrm>
          <a:prstGeom prst="rect">
            <a:avLst/>
          </a:prstGeom>
        </p:spPr>
      </p:pic>
      <p:sp>
        <p:nvSpPr>
          <p:cNvPr id="2" name="Tekstvak 1"/>
          <p:cNvSpPr txBox="1"/>
          <p:nvPr/>
        </p:nvSpPr>
        <p:spPr>
          <a:xfrm>
            <a:off x="2067974" y="1371421"/>
            <a:ext cx="5760410" cy="1200329"/>
          </a:xfrm>
          <a:prstGeom prst="rect">
            <a:avLst/>
          </a:prstGeom>
          <a:noFill/>
        </p:spPr>
        <p:txBody>
          <a:bodyPr wrap="square" rtlCol="0">
            <a:spAutoFit/>
          </a:bodyPr>
          <a:lstStyle/>
          <a:p>
            <a:pPr algn="ctr">
              <a:lnSpc>
                <a:spcPct val="90000"/>
              </a:lnSpc>
            </a:pPr>
            <a:r>
              <a:rPr lang="nl-NL" sz="4000" dirty="0">
                <a:solidFill>
                  <a:srgbClr val="0B4353"/>
                </a:solidFill>
              </a:rPr>
              <a:t>Hoe positioneer je je als energiegemeenschap?</a:t>
            </a:r>
          </a:p>
        </p:txBody>
      </p:sp>
      <p:sp>
        <p:nvSpPr>
          <p:cNvPr id="4" name="Tekstvak 3"/>
          <p:cNvSpPr txBox="1"/>
          <p:nvPr/>
        </p:nvSpPr>
        <p:spPr>
          <a:xfrm>
            <a:off x="2456703" y="2750999"/>
            <a:ext cx="4128514" cy="2169825"/>
          </a:xfrm>
          <a:prstGeom prst="rect">
            <a:avLst/>
          </a:prstGeom>
          <a:noFill/>
        </p:spPr>
        <p:txBody>
          <a:bodyPr wrap="square" rtlCol="0">
            <a:spAutoFit/>
          </a:bodyPr>
          <a:lstStyle/>
          <a:p>
            <a:pPr algn="ctr">
              <a:lnSpc>
                <a:spcPct val="90000"/>
              </a:lnSpc>
            </a:pPr>
            <a:r>
              <a:rPr lang="en-GB" dirty="0" err="1"/>
              <a:t>Presentatie</a:t>
            </a:r>
            <a:r>
              <a:rPr lang="en-GB" dirty="0"/>
              <a:t> </a:t>
            </a:r>
            <a:r>
              <a:rPr lang="en-GB" dirty="0" err="1"/>
              <a:t>voor</a:t>
            </a:r>
            <a:r>
              <a:rPr lang="en-GB" dirty="0"/>
              <a:t> </a:t>
            </a:r>
            <a:r>
              <a:rPr lang="nl-NL" dirty="0"/>
              <a:t>werksessie</a:t>
            </a:r>
            <a:endParaRPr lang="en-NL" sz="3200" b="1" dirty="0"/>
          </a:p>
          <a:p>
            <a:pPr algn="ctr">
              <a:lnSpc>
                <a:spcPct val="90000"/>
              </a:lnSpc>
            </a:pPr>
            <a:r>
              <a:rPr lang="en-GB" sz="3200" dirty="0" err="1">
                <a:solidFill>
                  <a:srgbClr val="ED6847"/>
                </a:solidFill>
              </a:rPr>
              <a:t>Democratische</a:t>
            </a:r>
            <a:r>
              <a:rPr lang="en-GB" sz="3200" dirty="0">
                <a:solidFill>
                  <a:srgbClr val="ED6847"/>
                </a:solidFill>
              </a:rPr>
              <a:t> </a:t>
            </a:r>
            <a:r>
              <a:rPr lang="en-GB" sz="3200" dirty="0" err="1">
                <a:solidFill>
                  <a:srgbClr val="ED6847"/>
                </a:solidFill>
              </a:rPr>
              <a:t>innovaties</a:t>
            </a:r>
            <a:r>
              <a:rPr lang="en-GB" sz="3200" dirty="0">
                <a:solidFill>
                  <a:srgbClr val="ED6847"/>
                </a:solidFill>
              </a:rPr>
              <a:t> </a:t>
            </a:r>
            <a:r>
              <a:rPr lang="en-GB" sz="3200" dirty="0" err="1">
                <a:solidFill>
                  <a:srgbClr val="ED6847"/>
                </a:solidFill>
              </a:rPr>
              <a:t>voor</a:t>
            </a:r>
            <a:r>
              <a:rPr lang="en-GB" sz="3200" dirty="0">
                <a:solidFill>
                  <a:srgbClr val="ED6847"/>
                </a:solidFill>
              </a:rPr>
              <a:t> de </a:t>
            </a:r>
            <a:r>
              <a:rPr lang="en-GB" sz="3200" dirty="0" err="1">
                <a:solidFill>
                  <a:srgbClr val="ED6847"/>
                </a:solidFill>
              </a:rPr>
              <a:t>warmtetransitie</a:t>
            </a:r>
            <a:endParaRPr lang="en-NL" sz="3200" b="1" dirty="0"/>
          </a:p>
          <a:p>
            <a:pPr algn="ctr">
              <a:lnSpc>
                <a:spcPct val="90000"/>
              </a:lnSpc>
            </a:pPr>
            <a:r>
              <a:rPr lang="en-GB" dirty="0"/>
              <a:t>Utrecht, 16 </a:t>
            </a:r>
            <a:r>
              <a:rPr lang="en-GB" dirty="0" err="1"/>
              <a:t>juni</a:t>
            </a:r>
            <a:r>
              <a:rPr lang="en-GB" dirty="0"/>
              <a:t> 2022</a:t>
            </a:r>
          </a:p>
          <a:p>
            <a:pPr algn="ctr">
              <a:lnSpc>
                <a:spcPct val="90000"/>
              </a:lnSpc>
            </a:pPr>
            <a:r>
              <a:rPr lang="en-GB" dirty="0"/>
              <a:t>Jurgen van der Heijden</a:t>
            </a:r>
          </a:p>
        </p:txBody>
      </p:sp>
    </p:spTree>
    <p:extLst>
      <p:ext uri="{BB962C8B-B14F-4D97-AF65-F5344CB8AC3E}">
        <p14:creationId xmlns:p14="http://schemas.microsoft.com/office/powerpoint/2010/main" val="1162474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7A71-4DD7-6E35-764D-BD322BC19354}"/>
              </a:ext>
            </a:extLst>
          </p:cNvPr>
          <p:cNvSpPr>
            <a:spLocks noGrp="1"/>
          </p:cNvSpPr>
          <p:nvPr>
            <p:ph type="title"/>
          </p:nvPr>
        </p:nvSpPr>
        <p:spPr/>
        <p:txBody>
          <a:bodyPr/>
          <a:lstStyle/>
          <a:p>
            <a:r>
              <a:rPr lang="en-NL" dirty="0"/>
              <a:t>3.3 Oud en nieuw</a:t>
            </a:r>
          </a:p>
        </p:txBody>
      </p:sp>
      <p:sp>
        <p:nvSpPr>
          <p:cNvPr id="3" name="Content Placeholder 2">
            <a:extLst>
              <a:ext uri="{FF2B5EF4-FFF2-40B4-BE49-F238E27FC236}">
                <a16:creationId xmlns:a16="http://schemas.microsoft.com/office/drawing/2014/main" id="{C3F8A447-6A10-1E41-15D4-07767A8C5A3A}"/>
              </a:ext>
            </a:extLst>
          </p:cNvPr>
          <p:cNvSpPr>
            <a:spLocks noGrp="1"/>
          </p:cNvSpPr>
          <p:nvPr>
            <p:ph idx="1"/>
          </p:nvPr>
        </p:nvSpPr>
        <p:spPr/>
        <p:txBody>
          <a:bodyPr/>
          <a:lstStyle/>
          <a:p>
            <a:r>
              <a:rPr lang="en-NL" dirty="0"/>
              <a:t>Dé vraag is of we moeten kiezen voor de snelheid én de schade van de oude economie, of dat we met nieuwe, meervoudige economische oplossingen kunnen concurreren met de oude, schadelijke oplossingen.</a:t>
            </a:r>
          </a:p>
        </p:txBody>
      </p:sp>
    </p:spTree>
    <p:extLst>
      <p:ext uri="{BB962C8B-B14F-4D97-AF65-F5344CB8AC3E}">
        <p14:creationId xmlns:p14="http://schemas.microsoft.com/office/powerpoint/2010/main" val="66447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A858-F1DA-79D9-1F66-FC73EB126B40}"/>
              </a:ext>
            </a:extLst>
          </p:cNvPr>
          <p:cNvSpPr>
            <a:spLocks noGrp="1"/>
          </p:cNvSpPr>
          <p:nvPr>
            <p:ph type="title"/>
          </p:nvPr>
        </p:nvSpPr>
        <p:spPr/>
        <p:txBody>
          <a:bodyPr>
            <a:normAutofit/>
          </a:bodyPr>
          <a:lstStyle/>
          <a:p>
            <a:r>
              <a:rPr lang="en-NL" sz="3200" dirty="0"/>
              <a:t>4.1	Recht</a:t>
            </a:r>
          </a:p>
        </p:txBody>
      </p:sp>
      <p:sp>
        <p:nvSpPr>
          <p:cNvPr id="3" name="Content Placeholder 2">
            <a:extLst>
              <a:ext uri="{FF2B5EF4-FFF2-40B4-BE49-F238E27FC236}">
                <a16:creationId xmlns:a16="http://schemas.microsoft.com/office/drawing/2014/main" id="{87BDFC49-5DF4-2CE8-A9AC-30FBC92CF09A}"/>
              </a:ext>
            </a:extLst>
          </p:cNvPr>
          <p:cNvSpPr>
            <a:spLocks noGrp="1"/>
          </p:cNvSpPr>
          <p:nvPr>
            <p:ph idx="1"/>
          </p:nvPr>
        </p:nvSpPr>
        <p:spPr>
          <a:xfrm>
            <a:off x="457199" y="1200151"/>
            <a:ext cx="8319155" cy="3394472"/>
          </a:xfrm>
        </p:spPr>
        <p:txBody>
          <a:bodyPr>
            <a:normAutofit/>
          </a:bodyPr>
          <a:lstStyle/>
          <a:p>
            <a:r>
              <a:rPr lang="en-NL" dirty="0"/>
              <a:t>Casus Hoek, aanbestedingsrecht; uniek project</a:t>
            </a:r>
          </a:p>
          <a:p>
            <a:r>
              <a:rPr lang="en-NL" dirty="0"/>
              <a:t>Casus Muiderberg, staatssteun; nabijheid</a:t>
            </a:r>
          </a:p>
          <a:p>
            <a:r>
              <a:rPr lang="en-NL" dirty="0"/>
              <a:t>Tripartite bedrijfsvorm</a:t>
            </a:r>
          </a:p>
          <a:p>
            <a:r>
              <a:rPr lang="en-NL" dirty="0"/>
              <a:t>Het nieuwe EU-recht is een aanzet tot een nieuw arrangement.</a:t>
            </a:r>
          </a:p>
        </p:txBody>
      </p:sp>
    </p:spTree>
    <p:extLst>
      <p:ext uri="{BB962C8B-B14F-4D97-AF65-F5344CB8AC3E}">
        <p14:creationId xmlns:p14="http://schemas.microsoft.com/office/powerpoint/2010/main" val="399932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29F2-074A-9C7F-9C8C-CF3184B7E7F2}"/>
              </a:ext>
            </a:extLst>
          </p:cNvPr>
          <p:cNvSpPr>
            <a:spLocks noGrp="1"/>
          </p:cNvSpPr>
          <p:nvPr>
            <p:ph type="title"/>
          </p:nvPr>
        </p:nvSpPr>
        <p:spPr/>
        <p:txBody>
          <a:bodyPr>
            <a:normAutofit/>
          </a:bodyPr>
          <a:lstStyle/>
          <a:p>
            <a:r>
              <a:rPr lang="en-NL" sz="3200" dirty="0"/>
              <a:t>4.2	Nieuwe ontwikkeling</a:t>
            </a:r>
          </a:p>
        </p:txBody>
      </p:sp>
      <p:sp>
        <p:nvSpPr>
          <p:cNvPr id="3" name="Content Placeholder 2">
            <a:extLst>
              <a:ext uri="{FF2B5EF4-FFF2-40B4-BE49-F238E27FC236}">
                <a16:creationId xmlns:a16="http://schemas.microsoft.com/office/drawing/2014/main" id="{F7A04650-B09B-069D-238E-4F33F5115F5D}"/>
              </a:ext>
            </a:extLst>
          </p:cNvPr>
          <p:cNvSpPr>
            <a:spLocks noGrp="1"/>
          </p:cNvSpPr>
          <p:nvPr>
            <p:ph idx="1"/>
          </p:nvPr>
        </p:nvSpPr>
        <p:spPr/>
        <p:txBody>
          <a:bodyPr>
            <a:normAutofit fontScale="85000" lnSpcReduction="20000"/>
          </a:bodyPr>
          <a:lstStyle/>
          <a:p>
            <a:r>
              <a:rPr lang="nl-NL" dirty="0"/>
              <a:t>De Europese Commissie geeft sinds eind december een uitzonderingspositie bij de toepassing van het verbod van staatssteun aan projecten van ‘energiegemeenschappen-kleiner-dan-6MW’.</a:t>
            </a:r>
          </a:p>
          <a:p>
            <a:r>
              <a:rPr lang="nl-NL" dirty="0"/>
              <a:t>Aangenomen dat warmtenetten van buurtcoöperaties bij aanvang meestal kleiner zullen zijn dan 6 MW, betekent dit dat deze coöperaties subsidie mogen ontvangen zonder dreiging dat zij het verbod op ongeoorloofde staatssteun overtreden.</a:t>
            </a:r>
          </a:p>
        </p:txBody>
      </p:sp>
    </p:spTree>
    <p:extLst>
      <p:ext uri="{BB962C8B-B14F-4D97-AF65-F5344CB8AC3E}">
        <p14:creationId xmlns:p14="http://schemas.microsoft.com/office/powerpoint/2010/main" val="425909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1B3A-4EE9-3CBE-BBF1-594E01966B20}"/>
              </a:ext>
            </a:extLst>
          </p:cNvPr>
          <p:cNvSpPr>
            <a:spLocks noGrp="1"/>
          </p:cNvSpPr>
          <p:nvPr>
            <p:ph type="title"/>
          </p:nvPr>
        </p:nvSpPr>
        <p:spPr/>
        <p:txBody>
          <a:bodyPr/>
          <a:lstStyle/>
          <a:p>
            <a:r>
              <a:rPr lang="en-NL" dirty="0"/>
              <a:t>4.3	Oud en nieuw</a:t>
            </a:r>
          </a:p>
        </p:txBody>
      </p:sp>
      <p:sp>
        <p:nvSpPr>
          <p:cNvPr id="3" name="Content Placeholder 2">
            <a:extLst>
              <a:ext uri="{FF2B5EF4-FFF2-40B4-BE49-F238E27FC236}">
                <a16:creationId xmlns:a16="http://schemas.microsoft.com/office/drawing/2014/main" id="{F25C0F8E-A4E2-AB6C-B8BB-37D3CD054CD6}"/>
              </a:ext>
            </a:extLst>
          </p:cNvPr>
          <p:cNvSpPr>
            <a:spLocks noGrp="1"/>
          </p:cNvSpPr>
          <p:nvPr>
            <p:ph idx="1"/>
          </p:nvPr>
        </p:nvSpPr>
        <p:spPr/>
        <p:txBody>
          <a:bodyPr/>
          <a:lstStyle/>
          <a:p>
            <a:r>
              <a:rPr lang="en-NL" dirty="0"/>
              <a:t>De gemeenschap in het recht is oud én nieuw</a:t>
            </a:r>
          </a:p>
          <a:p>
            <a:r>
              <a:rPr lang="en-NL" dirty="0"/>
              <a:t>Loop niet te hard met het afschrijven van ‘rustig bezit’ in het recht.</a:t>
            </a:r>
          </a:p>
          <a:p>
            <a:r>
              <a:rPr lang="en-NL" dirty="0"/>
              <a:t>Veel vertrouwen in Uitdaagrecht</a:t>
            </a:r>
          </a:p>
          <a:p>
            <a:r>
              <a:rPr lang="en-NL" dirty="0"/>
              <a:t>Zeer nieuwsgierig naar ‘opgroeirecht’</a:t>
            </a:r>
          </a:p>
        </p:txBody>
      </p:sp>
    </p:spTree>
    <p:extLst>
      <p:ext uri="{BB962C8B-B14F-4D97-AF65-F5344CB8AC3E}">
        <p14:creationId xmlns:p14="http://schemas.microsoft.com/office/powerpoint/2010/main" val="78440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8EB5-A419-F1A7-844D-5E8348AD4B38}"/>
              </a:ext>
            </a:extLst>
          </p:cNvPr>
          <p:cNvSpPr>
            <a:spLocks noGrp="1"/>
          </p:cNvSpPr>
          <p:nvPr>
            <p:ph type="title"/>
          </p:nvPr>
        </p:nvSpPr>
        <p:spPr/>
        <p:txBody>
          <a:bodyPr/>
          <a:lstStyle/>
          <a:p>
            <a:r>
              <a:rPr lang="en-NL" dirty="0"/>
              <a:t>5. Discussie</a:t>
            </a:r>
          </a:p>
        </p:txBody>
      </p:sp>
      <p:sp>
        <p:nvSpPr>
          <p:cNvPr id="3" name="Content Placeholder 2">
            <a:extLst>
              <a:ext uri="{FF2B5EF4-FFF2-40B4-BE49-F238E27FC236}">
                <a16:creationId xmlns:a16="http://schemas.microsoft.com/office/drawing/2014/main" id="{A0AD9057-C9E6-FB35-6072-10387E6273A0}"/>
              </a:ext>
            </a:extLst>
          </p:cNvPr>
          <p:cNvSpPr>
            <a:spLocks noGrp="1"/>
          </p:cNvSpPr>
          <p:nvPr>
            <p:ph idx="1"/>
          </p:nvPr>
        </p:nvSpPr>
        <p:spPr/>
        <p:txBody>
          <a:bodyPr>
            <a:normAutofit lnSpcReduction="10000"/>
          </a:bodyPr>
          <a:lstStyle/>
          <a:p>
            <a:r>
              <a:rPr lang="en-NL" dirty="0"/>
              <a:t>Stelling: de energiegemeenschap is een echte doorbraak die veel zal losmaken rond oude arrangementen en nieuwe arrangementen zal doen ontstaan.</a:t>
            </a:r>
          </a:p>
          <a:p>
            <a:r>
              <a:rPr lang="en-NL" dirty="0"/>
              <a:t>De energiegemeenschap vergroot het democratisch gehalte, maar vereist controle door de volksvertegenwoordiging.</a:t>
            </a:r>
          </a:p>
        </p:txBody>
      </p:sp>
    </p:spTree>
    <p:extLst>
      <p:ext uri="{BB962C8B-B14F-4D97-AF65-F5344CB8AC3E}">
        <p14:creationId xmlns:p14="http://schemas.microsoft.com/office/powerpoint/2010/main" val="284179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23D-9C98-F77B-AA41-43D7D749B3D0}"/>
              </a:ext>
            </a:extLst>
          </p:cNvPr>
          <p:cNvSpPr>
            <a:spLocks noGrp="1"/>
          </p:cNvSpPr>
          <p:nvPr>
            <p:ph type="title"/>
          </p:nvPr>
        </p:nvSpPr>
        <p:spPr/>
        <p:txBody>
          <a:bodyPr>
            <a:normAutofit/>
          </a:bodyPr>
          <a:lstStyle/>
          <a:p>
            <a:r>
              <a:rPr lang="en-NL" sz="3200" dirty="0"/>
              <a:t>Vragen vandaag</a:t>
            </a:r>
          </a:p>
        </p:txBody>
      </p:sp>
      <p:sp>
        <p:nvSpPr>
          <p:cNvPr id="3" name="Content Placeholder 2">
            <a:extLst>
              <a:ext uri="{FF2B5EF4-FFF2-40B4-BE49-F238E27FC236}">
                <a16:creationId xmlns:a16="http://schemas.microsoft.com/office/drawing/2014/main" id="{1A66FC62-7550-8EA5-DF4C-534F36E68356}"/>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nl-NL" dirty="0"/>
              <a:t>Welke instrumenten hebben initiatieven én gemeenten om de positie van de energiegemeenschap te stimuleren?</a:t>
            </a:r>
          </a:p>
          <a:p>
            <a:pPr>
              <a:buFont typeface="Arial" panose="020B0604020202020204" pitchFamily="34" charset="0"/>
              <a:buChar char="•"/>
            </a:pPr>
            <a:r>
              <a:rPr lang="nl-NL" dirty="0"/>
              <a:t>Kunnen we in Nederland </a:t>
            </a:r>
            <a:r>
              <a:rPr lang="nl-NL"/>
              <a:t>de energiegemeenschap </a:t>
            </a:r>
            <a:r>
              <a:rPr lang="nl-NL" dirty="0"/>
              <a:t>ontvangen met de bestaande instrumenten gericht op zelfbeheer en zeggenschap?</a:t>
            </a:r>
          </a:p>
          <a:p>
            <a:pPr>
              <a:buFont typeface="Arial" panose="020B0604020202020204" pitchFamily="34" charset="0"/>
              <a:buChar char="•"/>
            </a:pPr>
            <a:r>
              <a:rPr lang="nl-NL" dirty="0"/>
              <a:t>Of moeten we (gedeeltelijk) nieuwe arrangementen maken die zelfbeheer en publiek-civiele samenwerking ondersteunen? </a:t>
            </a:r>
            <a:endParaRPr lang="en-NL" dirty="0"/>
          </a:p>
        </p:txBody>
      </p:sp>
    </p:spTree>
    <p:extLst>
      <p:ext uri="{BB962C8B-B14F-4D97-AF65-F5344CB8AC3E}">
        <p14:creationId xmlns:p14="http://schemas.microsoft.com/office/powerpoint/2010/main" val="421182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8EAB-3BB5-A717-ECC5-F85EF35261A4}"/>
              </a:ext>
            </a:extLst>
          </p:cNvPr>
          <p:cNvSpPr>
            <a:spLocks noGrp="1"/>
          </p:cNvSpPr>
          <p:nvPr>
            <p:ph type="title"/>
          </p:nvPr>
        </p:nvSpPr>
        <p:spPr/>
        <p:txBody>
          <a:bodyPr>
            <a:normAutofit/>
          </a:bodyPr>
          <a:lstStyle/>
          <a:p>
            <a:r>
              <a:rPr lang="en-NL" sz="3200" dirty="0"/>
              <a:t>Stappen richting beantwoording</a:t>
            </a:r>
          </a:p>
        </p:txBody>
      </p:sp>
      <p:sp>
        <p:nvSpPr>
          <p:cNvPr id="3" name="Content Placeholder 2">
            <a:extLst>
              <a:ext uri="{FF2B5EF4-FFF2-40B4-BE49-F238E27FC236}">
                <a16:creationId xmlns:a16="http://schemas.microsoft.com/office/drawing/2014/main" id="{55AF638C-ADFA-77DD-09E1-B3FDFC6C0842}"/>
              </a:ext>
            </a:extLst>
          </p:cNvPr>
          <p:cNvSpPr>
            <a:spLocks noGrp="1"/>
          </p:cNvSpPr>
          <p:nvPr>
            <p:ph idx="1"/>
          </p:nvPr>
        </p:nvSpPr>
        <p:spPr/>
        <p:txBody>
          <a:bodyPr/>
          <a:lstStyle/>
          <a:p>
            <a:pPr marL="514350" indent="-514350">
              <a:buFont typeface="+mj-lt"/>
              <a:buAutoNum type="arabicPeriod"/>
            </a:pPr>
            <a:r>
              <a:rPr lang="en-NL" dirty="0"/>
              <a:t>Definitie</a:t>
            </a:r>
          </a:p>
          <a:p>
            <a:pPr marL="514350" indent="-514350">
              <a:buFont typeface="+mj-lt"/>
              <a:buAutoNum type="arabicPeriod"/>
            </a:pPr>
            <a:r>
              <a:rPr lang="en-NL" dirty="0"/>
              <a:t>Sociaal</a:t>
            </a:r>
          </a:p>
          <a:p>
            <a:pPr marL="514350" indent="-514350">
              <a:buFont typeface="+mj-lt"/>
              <a:buAutoNum type="arabicPeriod"/>
            </a:pPr>
            <a:r>
              <a:rPr lang="en-NL" dirty="0"/>
              <a:t>Economie</a:t>
            </a:r>
          </a:p>
          <a:p>
            <a:pPr marL="514350" indent="-514350">
              <a:buFont typeface="+mj-lt"/>
              <a:buAutoNum type="arabicPeriod"/>
            </a:pPr>
            <a:r>
              <a:rPr lang="en-NL" dirty="0"/>
              <a:t>Recht</a:t>
            </a:r>
          </a:p>
          <a:p>
            <a:pPr marL="514350" indent="-514350">
              <a:buFont typeface="+mj-lt"/>
              <a:buAutoNum type="arabicPeriod"/>
            </a:pPr>
            <a:r>
              <a:rPr lang="en-NL" dirty="0"/>
              <a:t>Discussie</a:t>
            </a:r>
          </a:p>
        </p:txBody>
      </p:sp>
    </p:spTree>
    <p:extLst>
      <p:ext uri="{BB962C8B-B14F-4D97-AF65-F5344CB8AC3E}">
        <p14:creationId xmlns:p14="http://schemas.microsoft.com/office/powerpoint/2010/main" val="190127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AD89-86CE-E490-5C43-A6A3C822FFF0}"/>
              </a:ext>
            </a:extLst>
          </p:cNvPr>
          <p:cNvSpPr>
            <a:spLocks noGrp="1"/>
          </p:cNvSpPr>
          <p:nvPr>
            <p:ph type="title"/>
          </p:nvPr>
        </p:nvSpPr>
        <p:spPr/>
        <p:txBody>
          <a:bodyPr>
            <a:noAutofit/>
          </a:bodyPr>
          <a:lstStyle/>
          <a:p>
            <a:r>
              <a:rPr lang="en-NL" sz="3200" dirty="0"/>
              <a:t>1.	Wat is een energiegemeenschap</a:t>
            </a:r>
            <a:br>
              <a:rPr lang="en-NL" sz="3200" dirty="0"/>
            </a:br>
            <a:r>
              <a:rPr lang="en-GB" sz="2400" dirty="0" err="1"/>
              <a:t>Richtlijn</a:t>
            </a:r>
            <a:r>
              <a:rPr lang="en-GB" sz="2400" dirty="0"/>
              <a:t> (EU) 2019/944, Artikel 2: (</a:t>
            </a:r>
            <a:r>
              <a:rPr lang="en-GB" sz="2400" dirty="0" err="1"/>
              <a:t>zie</a:t>
            </a:r>
            <a:r>
              <a:rPr lang="en-GB" sz="2400" dirty="0"/>
              <a:t> </a:t>
            </a:r>
            <a:r>
              <a:rPr lang="en-GB" sz="2400"/>
              <a:t>ook </a:t>
            </a:r>
            <a:r>
              <a:rPr lang="en-GB" sz="2400" dirty="0"/>
              <a:t>2018/2001, art. 2)</a:t>
            </a:r>
            <a:endParaRPr lang="en-NL" sz="2400" dirty="0"/>
          </a:p>
        </p:txBody>
      </p:sp>
      <p:sp>
        <p:nvSpPr>
          <p:cNvPr id="3" name="Content Placeholder 2">
            <a:extLst>
              <a:ext uri="{FF2B5EF4-FFF2-40B4-BE49-F238E27FC236}">
                <a16:creationId xmlns:a16="http://schemas.microsoft.com/office/drawing/2014/main" id="{76C0FB75-8AFE-2AB7-A58B-067842BC6387}"/>
              </a:ext>
            </a:extLst>
          </p:cNvPr>
          <p:cNvSpPr>
            <a:spLocks noGrp="1"/>
          </p:cNvSpPr>
          <p:nvPr>
            <p:ph idx="1"/>
          </p:nvPr>
        </p:nvSpPr>
        <p:spPr/>
        <p:txBody>
          <a:bodyPr>
            <a:normAutofit fontScale="62500" lnSpcReduction="20000"/>
          </a:bodyPr>
          <a:lstStyle/>
          <a:p>
            <a:pPr marL="0" indent="0">
              <a:buNone/>
            </a:pPr>
            <a:r>
              <a:rPr lang="nl-NL" dirty="0"/>
              <a:t>11) "energiegemeenschap van burgers": een juridische entiteit die:</a:t>
            </a:r>
          </a:p>
          <a:p>
            <a:pPr marL="0" indent="0">
              <a:buNone/>
            </a:pPr>
            <a:br>
              <a:rPr lang="nl-NL" dirty="0"/>
            </a:br>
            <a:r>
              <a:rPr lang="nl-NL" dirty="0"/>
              <a:t>a) gebaseerd is op vrijwillige en open deelname en waarover leden of aandeelhouders, die natuurlijke personen, lokale autoriteiten, waaronder gemeenten, of kleine ondernemingen zijn, feitelijke zeggenschap hebben;</a:t>
            </a:r>
            <a:br>
              <a:rPr lang="nl-NL" dirty="0"/>
            </a:br>
            <a:r>
              <a:rPr lang="nl-NL" dirty="0"/>
              <a:t>b) waarvan het hoofddoel veeleer bestaat uit het bieden van milieu-, economische of sociale gemeenschapsvoordelen aan haar leden of aandeelhouders of aan de plaatselijke gebieden waar ze werkzaam is dan uit winst maken, en</a:t>
            </a:r>
            <a:br>
              <a:rPr lang="nl-NL" dirty="0"/>
            </a:br>
            <a:r>
              <a:rPr lang="nl-NL" dirty="0"/>
              <a:t>c) zich bezig kan houden met de productie, waaronder uit hernieuwbare bronnen, distributie, levering, verbruik, aggregatie, energieopslag, energie-efficiëntiediensten, oplaaddiensten voor elektrische voertuigen of andere energiediensten aan haar leden of aandeelhouders kan aanbieden;</a:t>
            </a:r>
          </a:p>
        </p:txBody>
      </p:sp>
    </p:spTree>
    <p:extLst>
      <p:ext uri="{BB962C8B-B14F-4D97-AF65-F5344CB8AC3E}">
        <p14:creationId xmlns:p14="http://schemas.microsoft.com/office/powerpoint/2010/main" val="297341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1FA4-E62D-D06A-07BA-073C497FC8BE}"/>
              </a:ext>
            </a:extLst>
          </p:cNvPr>
          <p:cNvSpPr>
            <a:spLocks noGrp="1"/>
          </p:cNvSpPr>
          <p:nvPr>
            <p:ph type="title"/>
          </p:nvPr>
        </p:nvSpPr>
        <p:spPr/>
        <p:txBody>
          <a:bodyPr>
            <a:normAutofit/>
          </a:bodyPr>
          <a:lstStyle/>
          <a:p>
            <a:r>
              <a:rPr lang="en-NL" sz="3200" dirty="0"/>
              <a:t>2.1	Sociaal</a:t>
            </a:r>
          </a:p>
        </p:txBody>
      </p:sp>
      <p:sp>
        <p:nvSpPr>
          <p:cNvPr id="3" name="Content Placeholder 2">
            <a:extLst>
              <a:ext uri="{FF2B5EF4-FFF2-40B4-BE49-F238E27FC236}">
                <a16:creationId xmlns:a16="http://schemas.microsoft.com/office/drawing/2014/main" id="{2082A735-1BDA-BC7C-4E4C-673579661418}"/>
              </a:ext>
            </a:extLst>
          </p:cNvPr>
          <p:cNvSpPr>
            <a:spLocks noGrp="1"/>
          </p:cNvSpPr>
          <p:nvPr>
            <p:ph idx="1"/>
          </p:nvPr>
        </p:nvSpPr>
        <p:spPr/>
        <p:txBody>
          <a:bodyPr>
            <a:normAutofit lnSpcReduction="10000"/>
          </a:bodyPr>
          <a:lstStyle/>
          <a:p>
            <a:r>
              <a:rPr lang="nl-NL" dirty="0"/>
              <a:t>De energiegemeenschap gebruikt energie als middel om ‘voor het milieu, de economie of de sociale gemeenschap te zorgen’.</a:t>
            </a:r>
          </a:p>
          <a:p>
            <a:r>
              <a:rPr lang="nl-NL" dirty="0"/>
              <a:t>Om dit te doen, is deze gemeenschap een samenwerkingsverband van burgers en andere gebruikers, overheidsinstanties en particuliere bedrijven, dienstverleners.</a:t>
            </a:r>
          </a:p>
        </p:txBody>
      </p:sp>
    </p:spTree>
    <p:extLst>
      <p:ext uri="{BB962C8B-B14F-4D97-AF65-F5344CB8AC3E}">
        <p14:creationId xmlns:p14="http://schemas.microsoft.com/office/powerpoint/2010/main" val="287230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1DF4-788A-A624-B1F9-25132C85731D}"/>
              </a:ext>
            </a:extLst>
          </p:cNvPr>
          <p:cNvSpPr>
            <a:spLocks noGrp="1"/>
          </p:cNvSpPr>
          <p:nvPr>
            <p:ph type="title"/>
          </p:nvPr>
        </p:nvSpPr>
        <p:spPr/>
        <p:txBody>
          <a:bodyPr/>
          <a:lstStyle/>
          <a:p>
            <a:r>
              <a:rPr lang="en-NL" dirty="0"/>
              <a:t>2.2	Nieuw arrangement</a:t>
            </a:r>
          </a:p>
        </p:txBody>
      </p:sp>
      <p:sp>
        <p:nvSpPr>
          <p:cNvPr id="3" name="Content Placeholder 2">
            <a:extLst>
              <a:ext uri="{FF2B5EF4-FFF2-40B4-BE49-F238E27FC236}">
                <a16:creationId xmlns:a16="http://schemas.microsoft.com/office/drawing/2014/main" id="{FF88FB48-FEAD-F406-E3EB-CC5EA874AC1F}"/>
              </a:ext>
            </a:extLst>
          </p:cNvPr>
          <p:cNvSpPr>
            <a:spLocks noGrp="1"/>
          </p:cNvSpPr>
          <p:nvPr>
            <p:ph idx="1"/>
          </p:nvPr>
        </p:nvSpPr>
        <p:spPr/>
        <p:txBody>
          <a:bodyPr>
            <a:normAutofit lnSpcReduction="10000"/>
          </a:bodyPr>
          <a:lstStyle/>
          <a:p>
            <a:r>
              <a:rPr lang="en-NL" dirty="0"/>
              <a:t>De gemeenschap als zodanig, en de principes die daarbinnen gelden, is een </a:t>
            </a:r>
            <a:r>
              <a:rPr lang="nl-NL" dirty="0"/>
              <a:t>nieuw arrangement dat zelfbeheer en publiek-civiele samenwerking ondersteunt.</a:t>
            </a:r>
          </a:p>
          <a:p>
            <a:r>
              <a:rPr lang="nl-NL" dirty="0"/>
              <a:t>Het is een oud, vitaal, democratisch, maar impliciet arrangement dat we expliciet moeten maken. </a:t>
            </a:r>
            <a:endParaRPr lang="en-NL" dirty="0"/>
          </a:p>
        </p:txBody>
      </p:sp>
    </p:spTree>
    <p:extLst>
      <p:ext uri="{BB962C8B-B14F-4D97-AF65-F5344CB8AC3E}">
        <p14:creationId xmlns:p14="http://schemas.microsoft.com/office/powerpoint/2010/main" val="134767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9E6E-BCDD-59EC-4CCA-87E1A42D8B22}"/>
              </a:ext>
            </a:extLst>
          </p:cNvPr>
          <p:cNvSpPr>
            <a:spLocks noGrp="1"/>
          </p:cNvSpPr>
          <p:nvPr>
            <p:ph type="title"/>
          </p:nvPr>
        </p:nvSpPr>
        <p:spPr/>
        <p:txBody>
          <a:bodyPr/>
          <a:lstStyle/>
          <a:p>
            <a:r>
              <a:rPr lang="en-NL" dirty="0"/>
              <a:t>2.3	Oud en nieuw</a:t>
            </a:r>
          </a:p>
        </p:txBody>
      </p:sp>
      <p:sp>
        <p:nvSpPr>
          <p:cNvPr id="3" name="Content Placeholder 2">
            <a:extLst>
              <a:ext uri="{FF2B5EF4-FFF2-40B4-BE49-F238E27FC236}">
                <a16:creationId xmlns:a16="http://schemas.microsoft.com/office/drawing/2014/main" id="{7210F463-38A7-D57F-6A94-0C1EDDDC1865}"/>
              </a:ext>
            </a:extLst>
          </p:cNvPr>
          <p:cNvSpPr>
            <a:spLocks noGrp="1"/>
          </p:cNvSpPr>
          <p:nvPr>
            <p:ph idx="1"/>
          </p:nvPr>
        </p:nvSpPr>
        <p:spPr/>
        <p:txBody>
          <a:bodyPr/>
          <a:lstStyle/>
          <a:p>
            <a:r>
              <a:rPr lang="en-NL" dirty="0"/>
              <a:t>Veel ‘oude’ arrangementen rondom beter samenwerken zijn behulpzaam.</a:t>
            </a:r>
          </a:p>
          <a:p>
            <a:r>
              <a:rPr lang="en-NL" dirty="0"/>
              <a:t>Veel van deze arrangementen zijn gebaseerd op het ‘recht’ om mee te mogen doen.</a:t>
            </a:r>
          </a:p>
          <a:p>
            <a:r>
              <a:rPr lang="en-NL" dirty="0"/>
              <a:t>De nieuwe arrangementen zijn gebasseerd op de inbreng van </a:t>
            </a:r>
            <a:r>
              <a:rPr lang="en-NL" i="1" dirty="0"/>
              <a:t>assets</a:t>
            </a:r>
            <a:r>
              <a:rPr lang="en-NL" dirty="0"/>
              <a:t>.</a:t>
            </a:r>
          </a:p>
        </p:txBody>
      </p:sp>
    </p:spTree>
    <p:extLst>
      <p:ext uri="{BB962C8B-B14F-4D97-AF65-F5344CB8AC3E}">
        <p14:creationId xmlns:p14="http://schemas.microsoft.com/office/powerpoint/2010/main" val="109054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C66D-FEEA-E633-FF8C-3869674AA439}"/>
              </a:ext>
            </a:extLst>
          </p:cNvPr>
          <p:cNvSpPr>
            <a:spLocks noGrp="1"/>
          </p:cNvSpPr>
          <p:nvPr>
            <p:ph type="title"/>
          </p:nvPr>
        </p:nvSpPr>
        <p:spPr/>
        <p:txBody>
          <a:bodyPr/>
          <a:lstStyle/>
          <a:p>
            <a:r>
              <a:rPr lang="en-NL" dirty="0"/>
              <a:t>3.1	Economie</a:t>
            </a:r>
          </a:p>
        </p:txBody>
      </p:sp>
      <p:sp>
        <p:nvSpPr>
          <p:cNvPr id="3" name="Content Placeholder 2">
            <a:extLst>
              <a:ext uri="{FF2B5EF4-FFF2-40B4-BE49-F238E27FC236}">
                <a16:creationId xmlns:a16="http://schemas.microsoft.com/office/drawing/2014/main" id="{311E818C-ECB5-C875-336C-3D676F64347D}"/>
              </a:ext>
            </a:extLst>
          </p:cNvPr>
          <p:cNvSpPr>
            <a:spLocks noGrp="1"/>
          </p:cNvSpPr>
          <p:nvPr>
            <p:ph idx="1"/>
          </p:nvPr>
        </p:nvSpPr>
        <p:spPr/>
        <p:txBody>
          <a:bodyPr/>
          <a:lstStyle/>
          <a:p>
            <a:r>
              <a:rPr lang="en-NL" dirty="0"/>
              <a:t>Een energiegemeenschap die werkt aan twee of meer doelen verdient economisch en maatschappelijk aan die doelen.</a:t>
            </a:r>
          </a:p>
          <a:p>
            <a:r>
              <a:rPr lang="en-NL" dirty="0"/>
              <a:t>Dit bespaart kosten en kan meer opleveren.</a:t>
            </a:r>
          </a:p>
          <a:p>
            <a:r>
              <a:rPr lang="en-NL" dirty="0"/>
              <a:t>Hierbij hoort een interessant bod aan div. partijen, waaronder overheden.</a:t>
            </a:r>
          </a:p>
        </p:txBody>
      </p:sp>
    </p:spTree>
    <p:extLst>
      <p:ext uri="{BB962C8B-B14F-4D97-AF65-F5344CB8AC3E}">
        <p14:creationId xmlns:p14="http://schemas.microsoft.com/office/powerpoint/2010/main" val="321024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117F-AA0F-E154-206C-915645060D32}"/>
              </a:ext>
            </a:extLst>
          </p:cNvPr>
          <p:cNvSpPr>
            <a:spLocks noGrp="1"/>
          </p:cNvSpPr>
          <p:nvPr>
            <p:ph type="title"/>
          </p:nvPr>
        </p:nvSpPr>
        <p:spPr/>
        <p:txBody>
          <a:bodyPr/>
          <a:lstStyle/>
          <a:p>
            <a:r>
              <a:rPr lang="en-NL" dirty="0"/>
              <a:t>3.2 Meervoudige waardencreatie</a:t>
            </a:r>
          </a:p>
        </p:txBody>
      </p:sp>
      <p:sp>
        <p:nvSpPr>
          <p:cNvPr id="3" name="Content Placeholder 2">
            <a:extLst>
              <a:ext uri="{FF2B5EF4-FFF2-40B4-BE49-F238E27FC236}">
                <a16:creationId xmlns:a16="http://schemas.microsoft.com/office/drawing/2014/main" id="{59486A05-4E5C-A28F-537F-CC88A4A0BF56}"/>
              </a:ext>
            </a:extLst>
          </p:cNvPr>
          <p:cNvSpPr>
            <a:spLocks noGrp="1"/>
          </p:cNvSpPr>
          <p:nvPr>
            <p:ph idx="1"/>
          </p:nvPr>
        </p:nvSpPr>
        <p:spPr/>
        <p:txBody>
          <a:bodyPr/>
          <a:lstStyle/>
          <a:p>
            <a:r>
              <a:rPr lang="nl-NL" dirty="0"/>
              <a:t>Meervoudige waardencreatie is een nieuw arrangement dat zelfbeheer en publiek-civiele samenwerking ondersteunt.</a:t>
            </a:r>
          </a:p>
          <a:p>
            <a:r>
              <a:rPr lang="nl-NL" dirty="0"/>
              <a:t>Rond bv. de Omgevingswet staat dit bekend als integratie, het alternatief voor competitie.</a:t>
            </a:r>
          </a:p>
          <a:p>
            <a:r>
              <a:rPr lang="nl-NL" dirty="0"/>
              <a:t>Integratie past bij de gemeenschap.</a:t>
            </a:r>
            <a:endParaRPr lang="en-NL" dirty="0"/>
          </a:p>
        </p:txBody>
      </p:sp>
    </p:spTree>
    <p:extLst>
      <p:ext uri="{BB962C8B-B14F-4D97-AF65-F5344CB8AC3E}">
        <p14:creationId xmlns:p14="http://schemas.microsoft.com/office/powerpoint/2010/main" val="271393014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812</TotalTime>
  <Words>661</Words>
  <Application>Microsoft Office PowerPoint</Application>
  <PresentationFormat>On-screen Show (16:9)</PresentationFormat>
  <Paragraphs>55</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Office-thema</vt:lpstr>
      <vt:lpstr>PowerPoint Presentation</vt:lpstr>
      <vt:lpstr>Vragen vandaag</vt:lpstr>
      <vt:lpstr>Stappen richting beantwoording</vt:lpstr>
      <vt:lpstr>1. Wat is een energiegemeenschap Richtlijn (EU) 2019/944, Artikel 2: (zie ook 2018/2001, art. 2)</vt:lpstr>
      <vt:lpstr>2.1 Sociaal</vt:lpstr>
      <vt:lpstr>2.2 Nieuw arrangement</vt:lpstr>
      <vt:lpstr>2.3 Oud en nieuw</vt:lpstr>
      <vt:lpstr>3.1 Economie</vt:lpstr>
      <vt:lpstr>3.2 Meervoudige waardencreatie</vt:lpstr>
      <vt:lpstr>3.3 Oud en nieuw</vt:lpstr>
      <vt:lpstr>4.1 Recht</vt:lpstr>
      <vt:lpstr>4.2 Nieuwe ontwikkeling</vt:lpstr>
      <vt:lpstr>4.3 Oud en nieuw</vt:lpstr>
      <vt:lpstr>5. Discussie</vt:lpstr>
    </vt:vector>
  </TitlesOfParts>
  <Compan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 O</dc:creator>
  <cp:lastModifiedBy>Naomi Rommens</cp:lastModifiedBy>
  <cp:revision>51</cp:revision>
  <dcterms:created xsi:type="dcterms:W3CDTF">2020-04-20T09:03:01Z</dcterms:created>
  <dcterms:modified xsi:type="dcterms:W3CDTF">2022-07-15T10:57:28Z</dcterms:modified>
</cp:coreProperties>
</file>